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49" r:id="rId2"/>
  </p:sldMasterIdLst>
  <p:notesMasterIdLst>
    <p:notesMasterId r:id="rId13"/>
  </p:notesMasterIdLst>
  <p:handoutMasterIdLst>
    <p:handoutMasterId r:id="rId14"/>
  </p:handoutMasterIdLst>
  <p:sldIdLst>
    <p:sldId id="257" r:id="rId3"/>
    <p:sldId id="272" r:id="rId4"/>
    <p:sldId id="281" r:id="rId5"/>
    <p:sldId id="297" r:id="rId6"/>
    <p:sldId id="292" r:id="rId7"/>
    <p:sldId id="294" r:id="rId8"/>
    <p:sldId id="295" r:id="rId9"/>
    <p:sldId id="293" r:id="rId10"/>
    <p:sldId id="296" r:id="rId11"/>
    <p:sldId id="28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BM" initials="A" lastIdx="8" clrIdx="0"/>
  <p:cmAuthor id="1" name="黄凯悦" initials="黄凯悦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99FF"/>
    <a:srgbClr val="0066FF"/>
    <a:srgbClr val="0099CC"/>
    <a:srgbClr val="ED7D31"/>
    <a:srgbClr val="0070C0"/>
    <a:srgbClr val="006699"/>
    <a:srgbClr val="A5A5A5"/>
    <a:srgbClr val="0066CC"/>
    <a:srgbClr val="417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4227" autoAdjust="0"/>
  </p:normalViewPr>
  <p:slideViewPr>
    <p:cSldViewPr snapToGrid="0" snapToObjects="1">
      <p:cViewPr varScale="1">
        <p:scale>
          <a:sx n="115" d="100"/>
          <a:sy n="115" d="100"/>
        </p:scale>
        <p:origin x="558" y="108"/>
      </p:cViewPr>
      <p:guideLst>
        <p:guide orient="horz" pos="23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98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1048899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00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9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5BD89-69F6-4F92-8BDF-9D5E8C5320D1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104889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89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9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9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D859D-326E-40AA-84FC-1AF8ACEFE5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04886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048864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65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104887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7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73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7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76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1048877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</a:p>
        </p:txBody>
      </p:sp>
      <p:sp>
        <p:nvSpPr>
          <p:cNvPr id="1048878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8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81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</a:p>
        </p:txBody>
      </p:sp>
      <p:sp>
        <p:nvSpPr>
          <p:cNvPr id="1048882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8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85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6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68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  <p:sp>
        <p:nvSpPr>
          <p:cNvPr id="1048869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8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88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9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22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04882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616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61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61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61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17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18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19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41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42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43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44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45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09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10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11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12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13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14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15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584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585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586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7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51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52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53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54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55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35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1048836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37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8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04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0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0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0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9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30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31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2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>
          <a:xfrm>
            <a:off x="585470" y="419100"/>
            <a:ext cx="6888480" cy="700405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847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3DB197-84B0-484E-9C0F-88358ECCB797}" type="datetime1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1048848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849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077DA78-E013-4A8C-AD75-63A150561B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/>
          <p:cNvPicPr>
            <a:picLocks noChangeAspect="1" noChangeArrowheads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 bwMode="auto">
          <a:xfrm>
            <a:off x="685889" y="2959100"/>
            <a:ext cx="330243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104885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5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048859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60" name="标题 7"/>
          <p:cNvSpPr>
            <a:spLocks noGrp="1"/>
          </p:cNvSpPr>
          <p:nvPr>
            <p:ph type="title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1048861" name="文本占位符 8"/>
          <p:cNvSpPr>
            <a:spLocks noGrp="1"/>
          </p:cNvSpPr>
          <p:nvPr>
            <p:ph type="body" idx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577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578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04857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04858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21" Type="http://schemas.openxmlformats.org/officeDocument/2006/relationships/image" Target="../media/image75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24" Type="http://schemas.openxmlformats.org/officeDocument/2006/relationships/image" Target="../media/image78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23" Type="http://schemas.openxmlformats.org/officeDocument/2006/relationships/image" Target="../media/image77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文字方塊 4"/>
          <p:cNvSpPr txBox="1"/>
          <p:nvPr/>
        </p:nvSpPr>
        <p:spPr>
          <a:xfrm>
            <a:off x="840016" y="1955549"/>
            <a:ext cx="10669814" cy="1446455"/>
          </a:xfrm>
          <a:prstGeom prst="rect">
            <a:avLst/>
          </a:prstGeom>
          <a:noFill/>
        </p:spPr>
        <p:txBody>
          <a:bodyPr wrap="square" lIns="91329" tIns="45673" rIns="91329" bIns="45673">
            <a:spAutoFit/>
          </a:bodyPr>
          <a:lstStyle/>
          <a:p>
            <a:pPr algn="ctr" defTabSz="1623506"/>
            <a:r>
              <a:rPr lang="en-US" altLang="zh-TW" sz="44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 </a:t>
            </a:r>
            <a:r>
              <a:rPr lang="en-US" altLang="zh-TW" sz="44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SWAN </a:t>
            </a:r>
            <a:r>
              <a:rPr lang="en-US" altLang="zh-TW" sz="44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(K18X001.00) Cross </a:t>
            </a:r>
            <a:r>
              <a:rPr lang="en-US" altLang="zh-TW" sz="44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section Test o</a:t>
            </a:r>
            <a:r>
              <a:rPr lang="en-US" altLang="zh-TW" sz="44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verview</a:t>
            </a:r>
            <a:endParaRPr lang="en-GB" sz="44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sym typeface="Helvetica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8793590" y="5253412"/>
            <a:ext cx="27162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fontAlgn="ctr">
              <a:spcBef>
                <a:spcPct val="50000"/>
              </a:spcBef>
            </a:pPr>
            <a:r>
              <a:rPr lang="en-US" altLang="zh-CN" sz="1600" dirty="0" smtClean="0"/>
              <a:t>Prepare: JBD-VN-ME</a:t>
            </a:r>
          </a:p>
          <a:p>
            <a:pPr algn="ctr" fontAlgn="ctr">
              <a:spcBef>
                <a:spcPct val="50000"/>
              </a:spcBef>
            </a:pPr>
            <a:r>
              <a:rPr lang="en-US" altLang="zh-CN" sz="1600" dirty="0" smtClean="0"/>
              <a:t>Date: 2022.08.18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122488" y="96481"/>
            <a:ext cx="5513541" cy="584719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913805"/>
            <a:r>
              <a:rPr lang="en-US" altLang="zh-TW" sz="3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1.PCBA C</a:t>
            </a:r>
            <a:r>
              <a:rPr lang="en-US" altLang="zh-CN" sz="3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ross Section Map</a:t>
            </a:r>
            <a:endParaRPr lang="en-US" altLang="zh-TW" sz="3200" b="1" dirty="0">
              <a:solidFill>
                <a:srgbClr val="006699"/>
              </a:solidFill>
              <a:latin typeface="微軟正黑體" pitchFamily="34" charset="-120"/>
              <a:ea typeface="微軟正黑體" pitchFamily="34" charset="-120"/>
              <a:cs typeface="Arial" panose="020B0604020202020204" pitchFamily="34" charset="0"/>
            </a:endParaRPr>
          </a:p>
        </p:txBody>
      </p:sp>
      <p:grpSp>
        <p:nvGrpSpPr>
          <p:cNvPr id="75" name="Group 5"/>
          <p:cNvGrpSpPr>
            <a:grpSpLocks/>
          </p:cNvGrpSpPr>
          <p:nvPr/>
        </p:nvGrpSpPr>
        <p:grpSpPr bwMode="auto">
          <a:xfrm>
            <a:off x="1415214" y="1247891"/>
            <a:ext cx="6573838" cy="2363091"/>
            <a:chOff x="2521823" y="2084587"/>
            <a:chExt cx="7113046" cy="2956842"/>
          </a:xfrm>
        </p:grpSpPr>
        <p:grpSp>
          <p:nvGrpSpPr>
            <p:cNvPr id="77" name="Group 3"/>
            <p:cNvGrpSpPr>
              <a:grpSpLocks/>
            </p:cNvGrpSpPr>
            <p:nvPr/>
          </p:nvGrpSpPr>
          <p:grpSpPr bwMode="auto">
            <a:xfrm>
              <a:off x="2521823" y="2084587"/>
              <a:ext cx="7113046" cy="2956842"/>
              <a:chOff x="2521823" y="2084587"/>
              <a:chExt cx="7113046" cy="2956842"/>
            </a:xfrm>
          </p:grpSpPr>
          <p:pic>
            <p:nvPicPr>
              <p:cNvPr id="79" name="Picture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4599925" y="6485"/>
                <a:ext cx="2956842" cy="7113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" name="Rectangle 79"/>
              <p:cNvSpPr/>
              <p:nvPr/>
            </p:nvSpPr>
            <p:spPr>
              <a:xfrm>
                <a:off x="3836173" y="3300989"/>
                <a:ext cx="588917" cy="60820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8" name="Rectangle 77"/>
            <p:cNvSpPr/>
            <p:nvPr/>
          </p:nvSpPr>
          <p:spPr>
            <a:xfrm>
              <a:off x="5402916" y="3300989"/>
              <a:ext cx="241282" cy="262018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96" name="Straight Arrow Connector 95"/>
          <p:cNvCxnSpPr>
            <a:stCxn id="80" idx="2"/>
            <a:endCxn id="102" idx="0"/>
          </p:cNvCxnSpPr>
          <p:nvPr/>
        </p:nvCxnSpPr>
        <p:spPr>
          <a:xfrm flipH="1">
            <a:off x="2824639" y="2706103"/>
            <a:ext cx="77427" cy="1328542"/>
          </a:xfrm>
          <a:prstGeom prst="straightConnector1">
            <a:avLst/>
          </a:prstGeom>
          <a:ln w="19050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17"/>
          <p:cNvSpPr txBox="1">
            <a:spLocks noChangeArrowheads="1"/>
          </p:cNvSpPr>
          <p:nvPr/>
        </p:nvSpPr>
        <p:spPr bwMode="auto">
          <a:xfrm>
            <a:off x="2547850" y="6000416"/>
            <a:ext cx="347663" cy="246062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U1</a:t>
            </a:r>
          </a:p>
        </p:txBody>
      </p:sp>
      <p:sp>
        <p:nvSpPr>
          <p:cNvPr id="101" name="TextBox 23"/>
          <p:cNvSpPr txBox="1">
            <a:spLocks noChangeArrowheads="1"/>
          </p:cNvSpPr>
          <p:nvPr/>
        </p:nvSpPr>
        <p:spPr bwMode="auto">
          <a:xfrm>
            <a:off x="9562041" y="1124858"/>
            <a:ext cx="533400" cy="246063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U1313</a:t>
            </a:r>
          </a:p>
        </p:txBody>
      </p:sp>
      <p:pic>
        <p:nvPicPr>
          <p:cNvPr id="10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906" y="4034645"/>
            <a:ext cx="2059465" cy="188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4897219" y="4034645"/>
            <a:ext cx="2328366" cy="2179114"/>
            <a:chOff x="8679211" y="2993445"/>
            <a:chExt cx="3653239" cy="4073411"/>
          </a:xfrm>
        </p:grpSpPr>
        <p:grpSp>
          <p:nvGrpSpPr>
            <p:cNvPr id="103" name="Group 17"/>
            <p:cNvGrpSpPr>
              <a:grpSpLocks/>
            </p:cNvGrpSpPr>
            <p:nvPr/>
          </p:nvGrpSpPr>
          <p:grpSpPr bwMode="auto">
            <a:xfrm>
              <a:off x="8735176" y="2993445"/>
              <a:ext cx="3419475" cy="3565525"/>
              <a:chOff x="6370089" y="1596094"/>
              <a:chExt cx="3419475" cy="3564485"/>
            </a:xfrm>
          </p:grpSpPr>
          <p:grpSp>
            <p:nvGrpSpPr>
              <p:cNvPr id="104" name="Group 14"/>
              <p:cNvGrpSpPr>
                <a:grpSpLocks/>
              </p:cNvGrpSpPr>
              <p:nvPr/>
            </p:nvGrpSpPr>
            <p:grpSpPr bwMode="auto">
              <a:xfrm>
                <a:off x="6370089" y="1596094"/>
                <a:ext cx="3419475" cy="3564485"/>
                <a:chOff x="6370089" y="1596094"/>
                <a:chExt cx="3419475" cy="3564485"/>
              </a:xfrm>
            </p:grpSpPr>
            <p:grpSp>
              <p:nvGrpSpPr>
                <p:cNvPr id="106" name="Group 8"/>
                <p:cNvGrpSpPr>
                  <a:grpSpLocks/>
                </p:cNvGrpSpPr>
                <p:nvPr/>
              </p:nvGrpSpPr>
              <p:grpSpPr bwMode="auto">
                <a:xfrm>
                  <a:off x="6370089" y="1596094"/>
                  <a:ext cx="3419475" cy="3476625"/>
                  <a:chOff x="6370089" y="1596094"/>
                  <a:chExt cx="3419475" cy="3476625"/>
                </a:xfrm>
              </p:grpSpPr>
              <p:pic>
                <p:nvPicPr>
                  <p:cNvPr id="108" name="Picture 4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70089" y="1596094"/>
                    <a:ext cx="3419475" cy="3476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cxnSp>
                <p:nvCxnSpPr>
                  <p:cNvPr id="109" name="Straight Connector 108"/>
                  <p:cNvCxnSpPr/>
                  <p:nvPr/>
                </p:nvCxnSpPr>
                <p:spPr>
                  <a:xfrm flipH="1">
                    <a:off x="6820939" y="1596094"/>
                    <a:ext cx="11112" cy="3459741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8130626" y="1596094"/>
                  <a:ext cx="46038" cy="356448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5" name="Straight Connector 104"/>
              <p:cNvCxnSpPr/>
              <p:nvPr/>
            </p:nvCxnSpPr>
            <p:spPr>
              <a:xfrm>
                <a:off x="9084262" y="1620429"/>
                <a:ext cx="0" cy="346474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0" name="TextBox 18"/>
            <p:cNvSpPr txBox="1">
              <a:spLocks noChangeArrowheads="1"/>
            </p:cNvSpPr>
            <p:nvPr/>
          </p:nvSpPr>
          <p:spPr bwMode="auto">
            <a:xfrm>
              <a:off x="8679211" y="6558970"/>
              <a:ext cx="936234" cy="4602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 1</a:t>
              </a:r>
              <a:endPara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TextBox 19"/>
            <p:cNvSpPr txBox="1">
              <a:spLocks noChangeArrowheads="1"/>
            </p:cNvSpPr>
            <p:nvPr/>
          </p:nvSpPr>
          <p:spPr bwMode="auto">
            <a:xfrm>
              <a:off x="10069348" y="6606596"/>
              <a:ext cx="1040729" cy="4602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 </a:t>
              </a:r>
              <a:r>
                <a:rPr lang="en-US" alt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TextBox 20"/>
            <p:cNvSpPr txBox="1">
              <a:spLocks noChangeArrowheads="1"/>
            </p:cNvSpPr>
            <p:nvPr/>
          </p:nvSpPr>
          <p:spPr bwMode="auto">
            <a:xfrm>
              <a:off x="11287876" y="6606596"/>
              <a:ext cx="1044574" cy="4602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 3</a:t>
              </a:r>
            </a:p>
          </p:txBody>
        </p:sp>
      </p:grpSp>
      <p:sp>
        <p:nvSpPr>
          <p:cNvPr id="113" name="Right Arrow 112"/>
          <p:cNvSpPr/>
          <p:nvPr/>
        </p:nvSpPr>
        <p:spPr>
          <a:xfrm>
            <a:off x="4096624" y="4663198"/>
            <a:ext cx="407034" cy="677771"/>
          </a:xfrm>
          <a:prstGeom prst="right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5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137" y="3987660"/>
            <a:ext cx="2033209" cy="179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8623878" y="1550601"/>
            <a:ext cx="2418008" cy="4218640"/>
            <a:chOff x="4466993" y="2878187"/>
            <a:chExt cx="2418008" cy="4218640"/>
          </a:xfrm>
        </p:grpSpPr>
        <p:pic>
          <p:nvPicPr>
            <p:cNvPr id="114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9961" y="2878187"/>
              <a:ext cx="1949450" cy="189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7" name="Straight Connector 116"/>
            <p:cNvCxnSpPr/>
            <p:nvPr/>
          </p:nvCxnSpPr>
          <p:spPr>
            <a:xfrm>
              <a:off x="5124119" y="5529167"/>
              <a:ext cx="11112" cy="1465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H="1">
              <a:off x="4828844" y="5631560"/>
              <a:ext cx="1649412" cy="6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6282684" y="5445029"/>
              <a:ext cx="11112" cy="1397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V="1">
              <a:off x="4840750" y="6766501"/>
              <a:ext cx="1637505" cy="43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Box 18"/>
            <p:cNvSpPr txBox="1">
              <a:spLocks noChangeArrowheads="1"/>
            </p:cNvSpPr>
            <p:nvPr/>
          </p:nvSpPr>
          <p:spPr bwMode="auto">
            <a:xfrm>
              <a:off x="4466993" y="5357755"/>
              <a:ext cx="547688" cy="2460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ROW1</a:t>
              </a:r>
            </a:p>
          </p:txBody>
        </p:sp>
        <p:sp>
          <p:nvSpPr>
            <p:cNvPr id="122" name="TextBox 18"/>
            <p:cNvSpPr txBox="1">
              <a:spLocks noChangeArrowheads="1"/>
            </p:cNvSpPr>
            <p:nvPr/>
          </p:nvSpPr>
          <p:spPr bwMode="auto">
            <a:xfrm>
              <a:off x="6335726" y="5346401"/>
              <a:ext cx="549275" cy="2460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ROW2</a:t>
              </a:r>
            </a:p>
          </p:txBody>
        </p:sp>
        <p:sp>
          <p:nvSpPr>
            <p:cNvPr id="123" name="TextBox 18"/>
            <p:cNvSpPr txBox="1">
              <a:spLocks noChangeArrowheads="1"/>
            </p:cNvSpPr>
            <p:nvPr/>
          </p:nvSpPr>
          <p:spPr bwMode="auto">
            <a:xfrm>
              <a:off x="6203618" y="6850764"/>
              <a:ext cx="549275" cy="2460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ROW3</a:t>
              </a:r>
            </a:p>
          </p:txBody>
        </p:sp>
        <p:sp>
          <p:nvSpPr>
            <p:cNvPr id="124" name="TextBox 18"/>
            <p:cNvSpPr txBox="1">
              <a:spLocks noChangeArrowheads="1"/>
            </p:cNvSpPr>
            <p:nvPr/>
          </p:nvSpPr>
          <p:spPr bwMode="auto">
            <a:xfrm>
              <a:off x="4534501" y="6842823"/>
              <a:ext cx="547688" cy="2460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ROW4</a:t>
              </a:r>
            </a:p>
          </p:txBody>
        </p:sp>
      </p:grpSp>
      <p:sp>
        <p:nvSpPr>
          <p:cNvPr id="125" name="Right Arrow 124"/>
          <p:cNvSpPr/>
          <p:nvPr/>
        </p:nvSpPr>
        <p:spPr>
          <a:xfrm rot="5400000">
            <a:off x="9606917" y="3427181"/>
            <a:ext cx="407034" cy="677771"/>
          </a:xfrm>
          <a:prstGeom prst="right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" name="Straight Arrow Connector 125"/>
          <p:cNvCxnSpPr>
            <a:stCxn id="78" idx="3"/>
            <a:endCxn id="114" idx="1"/>
          </p:cNvCxnSpPr>
          <p:nvPr/>
        </p:nvCxnSpPr>
        <p:spPr>
          <a:xfrm>
            <a:off x="4300895" y="2324734"/>
            <a:ext cx="4575951" cy="175192"/>
          </a:xfrm>
          <a:prstGeom prst="straightConnector1">
            <a:avLst/>
          </a:prstGeom>
          <a:ln w="19050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210481" y="6331730"/>
            <a:ext cx="9606850" cy="3462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5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the diagram and conduct cross section experiment with positions U1 &amp; U1313.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2552" y="666727"/>
            <a:ext cx="4944174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A. Location </a:t>
            </a:r>
            <a:r>
              <a:rPr lang="en-US" dirty="0">
                <a:solidFill>
                  <a:srgbClr val="002060"/>
                </a:solidFill>
              </a:rPr>
              <a:t>of cross section experiment with </a:t>
            </a:r>
            <a:r>
              <a:rPr lang="en-US" dirty="0" smtClean="0">
                <a:solidFill>
                  <a:srgbClr val="002060"/>
                </a:solidFill>
              </a:rPr>
              <a:t>PCBA: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21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3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06778" y="6139411"/>
            <a:ext cx="8180827" cy="3462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50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 Comparison </a:t>
            </a:r>
            <a:r>
              <a:rPr lang="en-US" sz="165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of the cross section </a:t>
            </a:r>
            <a:r>
              <a:rPr lang="en-US" sz="1650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 with component.</a:t>
            </a:r>
            <a:endParaRPr lang="en-US" sz="165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2843" y="1039090"/>
            <a:ext cx="8409543" cy="2239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284683" y="546358"/>
            <a:ext cx="475630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B. Contrast image between </a:t>
            </a:r>
            <a:r>
              <a:rPr lang="en-US" dirty="0" smtClean="0">
                <a:solidFill>
                  <a:srgbClr val="002060"/>
                </a:solidFill>
              </a:rPr>
              <a:t>S</a:t>
            </a:r>
            <a:r>
              <a:rPr lang="en-US" altLang="zh-CN" dirty="0" smtClean="0">
                <a:solidFill>
                  <a:srgbClr val="002060"/>
                </a:solidFill>
              </a:rPr>
              <a:t>ample </a:t>
            </a:r>
            <a:r>
              <a:rPr lang="en-US" dirty="0" smtClean="0">
                <a:solidFill>
                  <a:srgbClr val="002060"/>
                </a:solidFill>
              </a:rPr>
              <a:t>Pass </a:t>
            </a:r>
            <a:r>
              <a:rPr lang="en-US" dirty="0">
                <a:solidFill>
                  <a:srgbClr val="002060"/>
                </a:solidFill>
              </a:rPr>
              <a:t>and Fail: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0" y="-38361"/>
            <a:ext cx="5513541" cy="584719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913805"/>
            <a:r>
              <a:rPr lang="en-US" altLang="zh-TW" sz="3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1.PCBA C</a:t>
            </a:r>
            <a:r>
              <a:rPr lang="en-US" altLang="zh-CN" sz="3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ross Section Map</a:t>
            </a:r>
            <a:endParaRPr lang="en-US" altLang="zh-TW" sz="3200" b="1" dirty="0">
              <a:solidFill>
                <a:srgbClr val="006699"/>
              </a:solidFill>
              <a:latin typeface="微軟正黑體" pitchFamily="34" charset="-120"/>
              <a:ea typeface="微軟正黑體" pitchFamily="34" charset="-12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42" y="3488488"/>
            <a:ext cx="8409543" cy="2024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89709" y="4763193"/>
            <a:ext cx="1612669" cy="4488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732414" y="4763193"/>
            <a:ext cx="1612669" cy="4488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400799" y="4788131"/>
            <a:ext cx="1612669" cy="4488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3499" y="3359400"/>
            <a:ext cx="2632580" cy="21702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96542" y="5592679"/>
            <a:ext cx="50065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Fail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0364189" y="5606207"/>
            <a:ext cx="588494" cy="369332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Pass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3504" y="1142138"/>
            <a:ext cx="2612575" cy="2136696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9102436" y="1142138"/>
            <a:ext cx="0" cy="4371279"/>
          </a:xfrm>
          <a:prstGeom prst="line">
            <a:avLst/>
          </a:prstGeom>
          <a:ln w="19050">
            <a:solidFill>
              <a:srgbClr val="0033C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4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4683" y="471747"/>
            <a:ext cx="473802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C. BGA (U1) &amp;QFN (U1313) </a:t>
            </a:r>
            <a:r>
              <a:rPr lang="en-US" altLang="zh-CN" dirty="0" smtClean="0">
                <a:solidFill>
                  <a:srgbClr val="002060"/>
                </a:solidFill>
              </a:rPr>
              <a:t>i</a:t>
            </a:r>
            <a:r>
              <a:rPr lang="en-US" dirty="0" smtClean="0">
                <a:solidFill>
                  <a:srgbClr val="002060"/>
                </a:solidFill>
              </a:rPr>
              <a:t>mage-</a:t>
            </a:r>
            <a:r>
              <a:rPr lang="en-US" altLang="zh-CN" dirty="0" smtClean="0">
                <a:solidFill>
                  <a:srgbClr val="002060"/>
                </a:solidFill>
              </a:rPr>
              <a:t>M</a:t>
            </a:r>
            <a:r>
              <a:rPr lang="en-US" dirty="0" smtClean="0">
                <a:solidFill>
                  <a:srgbClr val="002060"/>
                </a:solidFill>
              </a:rPr>
              <a:t>agnify</a:t>
            </a:r>
            <a:r>
              <a:rPr lang="zh-CN" altLang="en-US" dirty="0" smtClean="0">
                <a:solidFill>
                  <a:srgbClr val="002060"/>
                </a:solidFill>
              </a:rPr>
              <a:t>*</a:t>
            </a:r>
            <a:r>
              <a:rPr lang="en-US" altLang="zh-CN" dirty="0" smtClean="0">
                <a:solidFill>
                  <a:srgbClr val="002060"/>
                </a:solidFill>
              </a:rPr>
              <a:t>5</a:t>
            </a:r>
            <a:r>
              <a:rPr lang="en-US" dirty="0" smtClean="0">
                <a:solidFill>
                  <a:srgbClr val="002060"/>
                </a:solidFill>
              </a:rPr>
              <a:t>00x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0" y="-38361"/>
            <a:ext cx="5513541" cy="584719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913805"/>
            <a:r>
              <a:rPr lang="en-US" altLang="zh-TW" sz="3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1.PCBA C</a:t>
            </a:r>
            <a:r>
              <a:rPr lang="en-US" altLang="zh-CN" sz="3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ross Section Map</a:t>
            </a:r>
            <a:endParaRPr lang="en-US" altLang="zh-TW" sz="3200" b="1" dirty="0">
              <a:solidFill>
                <a:srgbClr val="006699"/>
              </a:solidFill>
              <a:latin typeface="微軟正黑體" pitchFamily="34" charset="-120"/>
              <a:ea typeface="微軟正黑體" pitchFamily="34" charset="-12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67" y="902477"/>
            <a:ext cx="3857625" cy="28950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474" y="902477"/>
            <a:ext cx="3690937" cy="28950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1062" y="902476"/>
            <a:ext cx="3452813" cy="28950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567" y="3841429"/>
            <a:ext cx="2751307" cy="26895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475" y="3841429"/>
            <a:ext cx="2676525" cy="26895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7456" y="3841429"/>
            <a:ext cx="2683669" cy="26895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5106" y="3841429"/>
            <a:ext cx="2818769" cy="268954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121" y="6495484"/>
            <a:ext cx="822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33CC"/>
                </a:solidFill>
              </a:rPr>
              <a:t>Checking the cross section position of the component did not find any abnormality</a:t>
            </a:r>
          </a:p>
        </p:txBody>
      </p:sp>
    </p:spTree>
    <p:extLst>
      <p:ext uri="{BB962C8B-B14F-4D97-AF65-F5344CB8AC3E}">
        <p14:creationId xmlns:p14="http://schemas.microsoft.com/office/powerpoint/2010/main" val="989357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92294"/>
            <a:ext cx="10922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05"/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2</a:t>
            </a:r>
            <a:r>
              <a:rPr lang="en-US" sz="3200" b="1" dirty="0" smtClean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. </a:t>
            </a:r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PCBA Cross Section location images on locations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2552" y="666727"/>
            <a:ext cx="360874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A. Location U1 (BGA)</a:t>
            </a:r>
            <a:r>
              <a:rPr lang="en-US" altLang="zh-CN" dirty="0" smtClean="0">
                <a:solidFill>
                  <a:srgbClr val="002060"/>
                </a:solidFill>
              </a:rPr>
              <a:t>-</a:t>
            </a:r>
            <a:r>
              <a:rPr lang="en-US" altLang="zh-CN" dirty="0">
                <a:solidFill>
                  <a:srgbClr val="002060"/>
                </a:solidFill>
              </a:rPr>
              <a:t>M</a:t>
            </a:r>
            <a:r>
              <a:rPr lang="en-US" dirty="0" smtClean="0">
                <a:solidFill>
                  <a:srgbClr val="002060"/>
                </a:solidFill>
              </a:rPr>
              <a:t>agnify</a:t>
            </a:r>
            <a:r>
              <a:rPr lang="zh-CN" altLang="en-US" dirty="0" smtClean="0">
                <a:solidFill>
                  <a:srgbClr val="002060"/>
                </a:solidFill>
              </a:rPr>
              <a:t>*</a:t>
            </a:r>
            <a:r>
              <a:rPr lang="en-US" dirty="0" smtClean="0">
                <a:solidFill>
                  <a:srgbClr val="002060"/>
                </a:solidFill>
              </a:rPr>
              <a:t>200x: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592213"/>
              </p:ext>
            </p:extLst>
          </p:nvPr>
        </p:nvGraphicFramePr>
        <p:xfrm>
          <a:off x="482142" y="1600150"/>
          <a:ext cx="11191697" cy="3520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427">
                  <a:extLst>
                    <a:ext uri="{9D8B030D-6E8A-4147-A177-3AD203B41FA5}">
                      <a16:colId xmlns:a16="http://schemas.microsoft.com/office/drawing/2014/main" val="1865069258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3728788772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299043802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4260977004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1010798821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343743269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230186572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2976562626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584933223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486221146"/>
                    </a:ext>
                  </a:extLst>
                </a:gridCol>
                <a:gridCol w="1017427">
                  <a:extLst>
                    <a:ext uri="{9D8B030D-6E8A-4147-A177-3AD203B41FA5}">
                      <a16:colId xmlns:a16="http://schemas.microsoft.com/office/drawing/2014/main" val="76944100"/>
                    </a:ext>
                  </a:extLst>
                </a:gridCol>
              </a:tblGrid>
              <a:tr h="6302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33CC"/>
                          </a:solidFill>
                        </a:rPr>
                        <a:t>1#</a:t>
                      </a:r>
                      <a:endParaRPr lang="en-US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026368"/>
                  </a:ext>
                </a:extLst>
              </a:tr>
              <a:tr h="12027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985669"/>
                  </a:ext>
                </a:extLst>
              </a:tr>
              <a:tr h="5859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626439"/>
                  </a:ext>
                </a:extLst>
              </a:tr>
              <a:tr h="11015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675259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2142" y="1153250"/>
            <a:ext cx="106708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Row-1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47" y="2370849"/>
            <a:ext cx="862430" cy="779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229" y="2370849"/>
            <a:ext cx="888059" cy="7503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515" y="2370848"/>
            <a:ext cx="929726" cy="750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326" y="2370849"/>
            <a:ext cx="939335" cy="7800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8746" y="2370849"/>
            <a:ext cx="877381" cy="75031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4716" y="2370849"/>
            <a:ext cx="946547" cy="7503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5833" y="2370849"/>
            <a:ext cx="923993" cy="7503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0556" y="2370849"/>
            <a:ext cx="845387" cy="75031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56674" y="2370850"/>
            <a:ext cx="936214" cy="75031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83059" y="2392300"/>
            <a:ext cx="874106" cy="7074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11475" y="2395662"/>
            <a:ext cx="893092" cy="7300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0594" y="4181671"/>
            <a:ext cx="939335" cy="77069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98381" y="4181671"/>
            <a:ext cx="938907" cy="77069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57515" y="4181671"/>
            <a:ext cx="929726" cy="76180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07468" y="4181671"/>
            <a:ext cx="905193" cy="77069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98746" y="4181671"/>
            <a:ext cx="843238" cy="7706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88090" y="4181672"/>
            <a:ext cx="970651" cy="77069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38044" y="4181673"/>
            <a:ext cx="905192" cy="77069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52552" y="5883026"/>
            <a:ext cx="11175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33CC"/>
                </a:solidFill>
              </a:rPr>
              <a:t>Detailed image of cross section experiment at position U1 (BGA</a:t>
            </a:r>
            <a:r>
              <a:rPr lang="en-US" sz="2800" dirty="0" smtClean="0">
                <a:solidFill>
                  <a:srgbClr val="0033CC"/>
                </a:solidFill>
              </a:rPr>
              <a:t>)-No Crack</a:t>
            </a:r>
            <a:endParaRPr lang="en-US" sz="2800" dirty="0">
              <a:solidFill>
                <a:srgbClr val="0033CC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60636" y="4181673"/>
            <a:ext cx="855307" cy="79514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56674" y="4155819"/>
            <a:ext cx="913471" cy="84684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06627" y="4155819"/>
            <a:ext cx="904790" cy="82099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691211" y="4155819"/>
            <a:ext cx="906675" cy="84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6499" y="102636"/>
            <a:ext cx="10922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05"/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2</a:t>
            </a:r>
            <a:r>
              <a:rPr lang="en-US" sz="3200" b="1" dirty="0" smtClean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. </a:t>
            </a:r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PCBA Cross Section location images on locations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2552" y="666727"/>
            <a:ext cx="220496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A. Location U1 (BGA):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825585"/>
              </p:ext>
            </p:extLst>
          </p:nvPr>
        </p:nvGraphicFramePr>
        <p:xfrm>
          <a:off x="678183" y="1584860"/>
          <a:ext cx="10233656" cy="4387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207">
                  <a:extLst>
                    <a:ext uri="{9D8B030D-6E8A-4147-A177-3AD203B41FA5}">
                      <a16:colId xmlns:a16="http://schemas.microsoft.com/office/drawing/2014/main" val="1865069258"/>
                    </a:ext>
                  </a:extLst>
                </a:gridCol>
                <a:gridCol w="1279207">
                  <a:extLst>
                    <a:ext uri="{9D8B030D-6E8A-4147-A177-3AD203B41FA5}">
                      <a16:colId xmlns:a16="http://schemas.microsoft.com/office/drawing/2014/main" val="3728788772"/>
                    </a:ext>
                  </a:extLst>
                </a:gridCol>
                <a:gridCol w="1279207">
                  <a:extLst>
                    <a:ext uri="{9D8B030D-6E8A-4147-A177-3AD203B41FA5}">
                      <a16:colId xmlns:a16="http://schemas.microsoft.com/office/drawing/2014/main" val="299043802"/>
                    </a:ext>
                  </a:extLst>
                </a:gridCol>
                <a:gridCol w="1279207">
                  <a:extLst>
                    <a:ext uri="{9D8B030D-6E8A-4147-A177-3AD203B41FA5}">
                      <a16:colId xmlns:a16="http://schemas.microsoft.com/office/drawing/2014/main" val="4260977004"/>
                    </a:ext>
                  </a:extLst>
                </a:gridCol>
                <a:gridCol w="1279207">
                  <a:extLst>
                    <a:ext uri="{9D8B030D-6E8A-4147-A177-3AD203B41FA5}">
                      <a16:colId xmlns:a16="http://schemas.microsoft.com/office/drawing/2014/main" val="1010798821"/>
                    </a:ext>
                  </a:extLst>
                </a:gridCol>
                <a:gridCol w="1279207">
                  <a:extLst>
                    <a:ext uri="{9D8B030D-6E8A-4147-A177-3AD203B41FA5}">
                      <a16:colId xmlns:a16="http://schemas.microsoft.com/office/drawing/2014/main" val="343743269"/>
                    </a:ext>
                  </a:extLst>
                </a:gridCol>
                <a:gridCol w="1279207">
                  <a:extLst>
                    <a:ext uri="{9D8B030D-6E8A-4147-A177-3AD203B41FA5}">
                      <a16:colId xmlns:a16="http://schemas.microsoft.com/office/drawing/2014/main" val="230186572"/>
                    </a:ext>
                  </a:extLst>
                </a:gridCol>
                <a:gridCol w="1279207">
                  <a:extLst>
                    <a:ext uri="{9D8B030D-6E8A-4147-A177-3AD203B41FA5}">
                      <a16:colId xmlns:a16="http://schemas.microsoft.com/office/drawing/2014/main" val="2976562626"/>
                    </a:ext>
                  </a:extLst>
                </a:gridCol>
              </a:tblGrid>
              <a:tr h="6302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33CC"/>
                          </a:solidFill>
                        </a:rPr>
                        <a:t>1#</a:t>
                      </a:r>
                      <a:endParaRPr lang="en-US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026368"/>
                  </a:ext>
                </a:extLst>
              </a:tr>
              <a:tr h="15855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985669"/>
                  </a:ext>
                </a:extLst>
              </a:tr>
              <a:tr h="5859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626439"/>
                  </a:ext>
                </a:extLst>
              </a:tr>
              <a:tr h="15855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675259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78183" y="1157406"/>
            <a:ext cx="106708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Row-2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85" y="2469411"/>
            <a:ext cx="1172895" cy="8556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596" y="2461582"/>
            <a:ext cx="1194120" cy="8893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214" y="2461583"/>
            <a:ext cx="1220793" cy="8893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761" y="2464478"/>
            <a:ext cx="1187421" cy="8655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1760" y="2485033"/>
            <a:ext cx="1111308" cy="8244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478" y="2485385"/>
            <a:ext cx="1145202" cy="841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936" y="2485033"/>
            <a:ext cx="1150014" cy="87130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7107" y="2485385"/>
            <a:ext cx="1136064" cy="8709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508" y="4721629"/>
            <a:ext cx="1139483" cy="8229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14596" y="4721629"/>
            <a:ext cx="1121784" cy="7958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2657" y="4694714"/>
            <a:ext cx="1125905" cy="8496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6761" y="4694714"/>
            <a:ext cx="1187421" cy="8227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81761" y="4694714"/>
            <a:ext cx="1111307" cy="8498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35478" y="4694713"/>
            <a:ext cx="1145202" cy="8498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81165" y="4694713"/>
            <a:ext cx="1142576" cy="84987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93949" y="6141560"/>
            <a:ext cx="11175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33CC"/>
                </a:solidFill>
              </a:rPr>
              <a:t>Detailed image of cross section experiment at position U1 (BGA</a:t>
            </a:r>
            <a:r>
              <a:rPr lang="en-US" sz="2800" dirty="0" smtClean="0">
                <a:solidFill>
                  <a:srgbClr val="0033CC"/>
                </a:solidFill>
              </a:rPr>
              <a:t>)-No Crack</a:t>
            </a:r>
            <a:endParaRPr lang="en-US" sz="28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1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6499" y="102636"/>
            <a:ext cx="10922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05"/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2</a:t>
            </a:r>
            <a:r>
              <a:rPr lang="en-US" sz="3200" b="1" dirty="0" smtClean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. </a:t>
            </a:r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PCBA Cross Section location images on locations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2552" y="666727"/>
            <a:ext cx="220496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A. Location U1 (BGA):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169314"/>
              </p:ext>
            </p:extLst>
          </p:nvPr>
        </p:nvGraphicFramePr>
        <p:xfrm>
          <a:off x="426719" y="1600150"/>
          <a:ext cx="11559540" cy="4176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3295">
                  <a:extLst>
                    <a:ext uri="{9D8B030D-6E8A-4147-A177-3AD203B41FA5}">
                      <a16:colId xmlns:a16="http://schemas.microsoft.com/office/drawing/2014/main" val="1865069258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3728788772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299043802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4260977004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1010798821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343743269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230186572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2976562626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584933223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486221146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76944100"/>
                    </a:ext>
                  </a:extLst>
                </a:gridCol>
                <a:gridCol w="963295">
                  <a:extLst>
                    <a:ext uri="{9D8B030D-6E8A-4147-A177-3AD203B41FA5}">
                      <a16:colId xmlns:a16="http://schemas.microsoft.com/office/drawing/2014/main" val="232147587"/>
                    </a:ext>
                  </a:extLst>
                </a:gridCol>
              </a:tblGrid>
              <a:tr h="4572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33CC"/>
                          </a:solidFill>
                        </a:rPr>
                        <a:t>1#</a:t>
                      </a:r>
                      <a:endParaRPr lang="en-US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12#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026368"/>
                  </a:ext>
                </a:extLst>
              </a:tr>
              <a:tr h="15855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985669"/>
                  </a:ext>
                </a:extLst>
              </a:tr>
              <a:tr h="4610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626439"/>
                  </a:ext>
                </a:extLst>
              </a:tr>
              <a:tr h="15855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675259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6719" y="1066836"/>
            <a:ext cx="106708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Row-3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19" y="2413324"/>
            <a:ext cx="911630" cy="7619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034" y="2413323"/>
            <a:ext cx="781090" cy="7619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664" y="2413324"/>
            <a:ext cx="897775" cy="7796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5101" y="2413323"/>
            <a:ext cx="897775" cy="7619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3538" y="2413325"/>
            <a:ext cx="880846" cy="7619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1975" y="2398309"/>
            <a:ext cx="874381" cy="8097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3605" y="2414934"/>
            <a:ext cx="897775" cy="7930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4814" y="2436722"/>
            <a:ext cx="911630" cy="7562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2392" y="2455934"/>
            <a:ext cx="870168" cy="7370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93004" y="2455935"/>
            <a:ext cx="911630" cy="7520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79640" y="2455935"/>
            <a:ext cx="871320" cy="7520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51612" y="2455935"/>
            <a:ext cx="866661" cy="75208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3108" y="4436544"/>
            <a:ext cx="885241" cy="62590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21781" y="4436545"/>
            <a:ext cx="878227" cy="62590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10593" y="4436545"/>
            <a:ext cx="849856" cy="62590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71034" y="4436544"/>
            <a:ext cx="863596" cy="62590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45215" y="4436545"/>
            <a:ext cx="859127" cy="62590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81565" y="4436545"/>
            <a:ext cx="880908" cy="62590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13605" y="4436544"/>
            <a:ext cx="908065" cy="62590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00471" y="4436544"/>
            <a:ext cx="905973" cy="62590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58162" y="4436545"/>
            <a:ext cx="879023" cy="65774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142937" y="4436544"/>
            <a:ext cx="888514" cy="65774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092784" y="4436544"/>
            <a:ext cx="858176" cy="65774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52552" y="6052041"/>
            <a:ext cx="11175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33CC"/>
                </a:solidFill>
              </a:rPr>
              <a:t>Detailed image of cross section experiment at position U1 (BGA</a:t>
            </a:r>
            <a:r>
              <a:rPr lang="en-US" sz="2800" dirty="0" smtClean="0">
                <a:solidFill>
                  <a:srgbClr val="0033CC"/>
                </a:solidFill>
              </a:rPr>
              <a:t>)-No Crack</a:t>
            </a:r>
            <a:endParaRPr lang="en-US" sz="28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0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44487" y="648817"/>
            <a:ext cx="404982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B</a:t>
            </a:r>
            <a:r>
              <a:rPr lang="en-US" dirty="0" smtClean="0">
                <a:solidFill>
                  <a:srgbClr val="002060"/>
                </a:solidFill>
              </a:rPr>
              <a:t>. Location U1313 (QFN</a:t>
            </a:r>
            <a:r>
              <a:rPr lang="en-US" dirty="0">
                <a:solidFill>
                  <a:srgbClr val="002060"/>
                </a:solidFill>
              </a:rPr>
              <a:t>)- magnify</a:t>
            </a:r>
            <a:r>
              <a:rPr lang="zh-CN" altLang="en-US" dirty="0">
                <a:solidFill>
                  <a:srgbClr val="002060"/>
                </a:solidFill>
              </a:rPr>
              <a:t>*</a:t>
            </a:r>
            <a:r>
              <a:rPr lang="en-US" dirty="0">
                <a:solidFill>
                  <a:srgbClr val="002060"/>
                </a:solidFill>
              </a:rPr>
              <a:t>200x 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81952"/>
            <a:ext cx="1035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05"/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2</a:t>
            </a:r>
            <a:r>
              <a:rPr lang="en-US" sz="3200" b="1" dirty="0" smtClean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. </a:t>
            </a:r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PCBA Cross Section location images on locations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4487" y="1037415"/>
            <a:ext cx="192386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Row-1 &amp; Row-2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601109"/>
              </p:ext>
            </p:extLst>
          </p:nvPr>
        </p:nvGraphicFramePr>
        <p:xfrm>
          <a:off x="919480" y="1457517"/>
          <a:ext cx="10487664" cy="401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296">
                  <a:extLst>
                    <a:ext uri="{9D8B030D-6E8A-4147-A177-3AD203B41FA5}">
                      <a16:colId xmlns:a16="http://schemas.microsoft.com/office/drawing/2014/main" val="4107491510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952643161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2111042750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1717038509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579492580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3625645262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2947911433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2424812641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29854509"/>
                    </a:ext>
                  </a:extLst>
                </a:gridCol>
              </a:tblGrid>
              <a:tr h="447483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2060"/>
                          </a:solidFill>
                        </a:rPr>
                        <a:t>Row-1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33CC"/>
                          </a:solidFill>
                        </a:rPr>
                        <a:t>1#</a:t>
                      </a:r>
                      <a:endParaRPr lang="en-US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94087"/>
                  </a:ext>
                </a:extLst>
              </a:tr>
              <a:tr h="171378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980400"/>
                  </a:ext>
                </a:extLst>
              </a:tr>
              <a:tr h="410046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Row-2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33CC"/>
                          </a:solidFill>
                        </a:rPr>
                        <a:t>1#</a:t>
                      </a:r>
                      <a:endParaRPr lang="en-US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011599"/>
                  </a:ext>
                </a:extLst>
              </a:tr>
              <a:tr h="129921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1706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8108" y="6043159"/>
            <a:ext cx="11733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33CC"/>
                </a:solidFill>
              </a:rPr>
              <a:t>Detailed image of cross section experiment at position </a:t>
            </a:r>
            <a:r>
              <a:rPr lang="en-US" sz="2800" dirty="0" smtClean="0">
                <a:solidFill>
                  <a:srgbClr val="0033CC"/>
                </a:solidFill>
              </a:rPr>
              <a:t>U1313 </a:t>
            </a:r>
            <a:r>
              <a:rPr lang="en-US" sz="2800" dirty="0" smtClean="0">
                <a:solidFill>
                  <a:srgbClr val="0033CC"/>
                </a:solidFill>
              </a:rPr>
              <a:t>(QFN)-No crack</a:t>
            </a:r>
            <a:endParaRPr lang="en-US" sz="2800" dirty="0">
              <a:solidFill>
                <a:srgbClr val="0033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347" y="2197537"/>
            <a:ext cx="1017890" cy="11358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423" y="2197537"/>
            <a:ext cx="1048616" cy="11358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184" y="2197536"/>
            <a:ext cx="922714" cy="11575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033" y="2197536"/>
            <a:ext cx="1038558" cy="11575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3941" y="2197537"/>
            <a:ext cx="1046953" cy="12057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6634" y="2197536"/>
            <a:ext cx="1018679" cy="120577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7461" y="2197537"/>
            <a:ext cx="940332" cy="120577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71533" y="2197537"/>
            <a:ext cx="992826" cy="12288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3982" y="4226121"/>
            <a:ext cx="926619" cy="11689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70718" y="4198252"/>
            <a:ext cx="956321" cy="12246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57156" y="4226121"/>
            <a:ext cx="969299" cy="11967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43668" y="4226121"/>
            <a:ext cx="975265" cy="11967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33194" y="4226121"/>
            <a:ext cx="977700" cy="121034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06683" y="4219223"/>
            <a:ext cx="933742" cy="117582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98644" y="4198252"/>
            <a:ext cx="1032223" cy="125300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357659" y="4235695"/>
            <a:ext cx="927448" cy="121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71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44487" y="680321"/>
            <a:ext cx="255307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B</a:t>
            </a:r>
            <a:r>
              <a:rPr lang="en-US" dirty="0" smtClean="0">
                <a:solidFill>
                  <a:srgbClr val="002060"/>
                </a:solidFill>
              </a:rPr>
              <a:t>. Location U1313 (QFN):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81952"/>
            <a:ext cx="1035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05"/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2</a:t>
            </a:r>
            <a:r>
              <a:rPr lang="en-US" sz="3200" b="1" dirty="0" smtClean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. </a:t>
            </a:r>
            <a:r>
              <a:rPr lang="en-US" sz="3200" b="1" dirty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PCBA Cross Section location images on locations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4487" y="1068919"/>
            <a:ext cx="192386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Row-3 &amp; Row-4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962411"/>
              </p:ext>
            </p:extLst>
          </p:nvPr>
        </p:nvGraphicFramePr>
        <p:xfrm>
          <a:off x="919480" y="1533717"/>
          <a:ext cx="10487664" cy="4218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296">
                  <a:extLst>
                    <a:ext uri="{9D8B030D-6E8A-4147-A177-3AD203B41FA5}">
                      <a16:colId xmlns:a16="http://schemas.microsoft.com/office/drawing/2014/main" val="4107491510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952643161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2111042750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1717038509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579492580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3625645262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2947911433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2424812641"/>
                    </a:ext>
                  </a:extLst>
                </a:gridCol>
                <a:gridCol w="1165296">
                  <a:extLst>
                    <a:ext uri="{9D8B030D-6E8A-4147-A177-3AD203B41FA5}">
                      <a16:colId xmlns:a16="http://schemas.microsoft.com/office/drawing/2014/main" val="29854509"/>
                    </a:ext>
                  </a:extLst>
                </a:gridCol>
              </a:tblGrid>
              <a:tr h="533395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Row-3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33CC"/>
                          </a:solidFill>
                        </a:rPr>
                        <a:t>1#</a:t>
                      </a:r>
                      <a:endParaRPr lang="en-US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94087"/>
                  </a:ext>
                </a:extLst>
              </a:tr>
              <a:tr h="177336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980400"/>
                  </a:ext>
                </a:extLst>
              </a:tr>
              <a:tr h="533395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Row-4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rgbClr val="0033CC"/>
                          </a:solidFill>
                        </a:rPr>
                        <a:t>1#</a:t>
                      </a:r>
                      <a:endParaRPr lang="en-US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8#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011599"/>
                  </a:ext>
                </a:extLst>
              </a:tr>
              <a:tr h="13779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1706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347" y="2246477"/>
            <a:ext cx="967220" cy="12104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056" y="2246477"/>
            <a:ext cx="995145" cy="12104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558" y="2246478"/>
            <a:ext cx="1027315" cy="12104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0261" y="2246479"/>
            <a:ext cx="1026102" cy="12104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7751" y="2246477"/>
            <a:ext cx="1068597" cy="12104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7736" y="2246477"/>
            <a:ext cx="948446" cy="12324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5226" y="2246477"/>
            <a:ext cx="991901" cy="123244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5898" y="2246479"/>
            <a:ext cx="954593" cy="12324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80761" y="4430499"/>
            <a:ext cx="1054806" cy="115517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23056" y="4430499"/>
            <a:ext cx="995146" cy="115517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85112" y="4430499"/>
            <a:ext cx="1043761" cy="11551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2575" y="4430499"/>
            <a:ext cx="1040982" cy="11551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7755" y="4424228"/>
            <a:ext cx="1122911" cy="11614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05192" y="4430498"/>
            <a:ext cx="1052180" cy="115517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81898" y="4430498"/>
            <a:ext cx="956223" cy="115517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306114" y="4424229"/>
            <a:ext cx="874504" cy="118253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8108" y="6043159"/>
            <a:ext cx="11733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33CC"/>
                </a:solidFill>
              </a:rPr>
              <a:t>Detailed image of cross section experiment at position </a:t>
            </a:r>
            <a:r>
              <a:rPr lang="en-US" sz="2800" dirty="0" smtClean="0">
                <a:solidFill>
                  <a:srgbClr val="0033CC"/>
                </a:solidFill>
              </a:rPr>
              <a:t>U1313 </a:t>
            </a:r>
            <a:r>
              <a:rPr lang="en-US" sz="2800" dirty="0" smtClean="0">
                <a:solidFill>
                  <a:srgbClr val="0033CC"/>
                </a:solidFill>
              </a:rPr>
              <a:t>(QFN)-No crack</a:t>
            </a:r>
            <a:endParaRPr lang="en-US" sz="28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109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120273" y="1494380"/>
            <a:ext cx="5490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05"/>
            <a:r>
              <a:rPr lang="en-US" sz="7200" b="1" dirty="0" smtClean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T</a:t>
            </a:r>
            <a:r>
              <a:rPr lang="en-US" altLang="zh-CN" sz="7200" b="1" dirty="0" smtClean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hank you.</a:t>
            </a:r>
            <a:endParaRPr lang="en-US" sz="7200" b="1" dirty="0">
              <a:solidFill>
                <a:srgbClr val="006699"/>
              </a:solidFill>
              <a:latin typeface="微軟正黑體" pitchFamily="34" charset="-120"/>
              <a:ea typeface="微軟正黑體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37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9769</TotalTime>
  <Words>482</Words>
  <Application>Microsoft Office PowerPoint</Application>
  <PresentationFormat>Widescreen</PresentationFormat>
  <Paragraphs>150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等线</vt:lpstr>
      <vt:lpstr>微軟正黑體</vt:lpstr>
      <vt:lpstr>微软雅黑</vt:lpstr>
      <vt:lpstr>新細明體</vt:lpstr>
      <vt:lpstr>宋体</vt:lpstr>
      <vt:lpstr>Arial</vt:lpstr>
      <vt:lpstr>Calibri</vt:lpstr>
      <vt:lpstr>Calibri Light</vt:lpstr>
      <vt:lpstr>Courier New</vt:lpstr>
      <vt:lpstr>Helvetica</vt:lpstr>
      <vt:lpstr>Times New Roman</vt:lpstr>
      <vt:lpstr>Wingdings</vt:lpstr>
      <vt:lpstr>webwppDefTheme</vt:lpstr>
      <vt:lpstr>6_Office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CyberInsightGo</dc:creator>
  <cp:lastModifiedBy>阮成倫</cp:lastModifiedBy>
  <cp:revision>482</cp:revision>
  <dcterms:created xsi:type="dcterms:W3CDTF">2020-04-07T04:43:00Z</dcterms:created>
  <dcterms:modified xsi:type="dcterms:W3CDTF">2022-08-19T01:29:17Z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